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1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82" r:id="rId9"/>
    <p:sldId id="286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81" r:id="rId21"/>
    <p:sldId id="283" r:id="rId22"/>
    <p:sldId id="275" r:id="rId23"/>
    <p:sldId id="284" r:id="rId24"/>
    <p:sldId id="279" r:id="rId25"/>
    <p:sldId id="276" r:id="rId26"/>
    <p:sldId id="285" r:id="rId27"/>
    <p:sldId id="277" r:id="rId28"/>
    <p:sldId id="278" r:id="rId29"/>
    <p:sldId id="28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FC577-6F1C-4AB5-A26B-9376DA148642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57F4A-B0B3-48DA-8040-16D1423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35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0C372-E57B-A8DD-8E42-F8A7CD384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DDC369-82C0-0DAF-4CC4-0CACB8906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645DD-92E7-A05C-5689-12867CEFF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D711C-575B-2B83-E8AB-63457007E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57F4A-B0B3-48DA-8040-16D142333C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65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57F4A-B0B3-48DA-8040-16D142333C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6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6/28/2025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6/28/2025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6/28/2025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6/28/2025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6/28/2025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6/28/2025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6/28/2025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6/28/2025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6/28/2025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C04AC-C2CC-0822-D9C8-8A65C0D4AE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Mind the Gap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FADA2-E586-92C2-F991-CC3EA0B675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Exploring Gaps in Medicaid Coverage in the United States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700" dirty="0"/>
              <a:t>Michael Shaffer, DA-14, Nashville Software School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1136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9B6BE-9161-89C5-ECC9-CC79E0F95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1676" y="2468880"/>
            <a:ext cx="3383280" cy="1920240"/>
          </a:xfrm>
        </p:spPr>
        <p:txBody>
          <a:bodyPr/>
          <a:lstStyle/>
          <a:p>
            <a:r>
              <a:rPr lang="en-US" sz="4800" dirty="0"/>
              <a:t>State Adult Coverage Gap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DACCFB-6BD8-FC06-56E5-731CBD52B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30" y="706002"/>
            <a:ext cx="7350274" cy="5445995"/>
          </a:xfrm>
        </p:spPr>
      </p:pic>
    </p:spTree>
    <p:extLst>
      <p:ext uri="{BB962C8B-B14F-4D97-AF65-F5344CB8AC3E}">
        <p14:creationId xmlns:p14="http://schemas.microsoft.com/office/powerpoint/2010/main" val="3728067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C033-214C-C7F2-6000-D26D44B65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County-Level Coverage Gaps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CFA25-6BBE-9BD7-7629-9C123301FE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28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B05F-686C-1CA4-05E1-5E88C3F8C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2087880"/>
            <a:ext cx="3383280" cy="1920240"/>
          </a:xfrm>
        </p:spPr>
        <p:txBody>
          <a:bodyPr/>
          <a:lstStyle/>
          <a:p>
            <a:r>
              <a:rPr lang="en-US" sz="4800" dirty="0"/>
              <a:t>County Adult Coverage Gap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46DED26-97BC-992D-B565-F7D2F202C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20" y="936753"/>
            <a:ext cx="7481924" cy="4984494"/>
          </a:xfrm>
        </p:spPr>
      </p:pic>
    </p:spTree>
    <p:extLst>
      <p:ext uri="{BB962C8B-B14F-4D97-AF65-F5344CB8AC3E}">
        <p14:creationId xmlns:p14="http://schemas.microsoft.com/office/powerpoint/2010/main" val="2925105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815C8-C925-101D-9795-4ACADF3EB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5523-17A8-D02F-442D-A6E499A45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2468880"/>
            <a:ext cx="3383280" cy="1920240"/>
          </a:xfrm>
        </p:spPr>
        <p:txBody>
          <a:bodyPr/>
          <a:lstStyle/>
          <a:p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County Senior Coverage Gap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F1EC97-F654-BE77-6655-AC0D93B26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52" y="970506"/>
            <a:ext cx="7380595" cy="4916988"/>
          </a:xfrm>
        </p:spPr>
      </p:pic>
    </p:spTree>
    <p:extLst>
      <p:ext uri="{BB962C8B-B14F-4D97-AF65-F5344CB8AC3E}">
        <p14:creationId xmlns:p14="http://schemas.microsoft.com/office/powerpoint/2010/main" val="1358955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C3842-30BB-D846-88E8-7C715CE35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FBD4-535F-8FFA-8362-A877DF3DF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2305516"/>
            <a:ext cx="3383280" cy="1920240"/>
          </a:xfrm>
        </p:spPr>
        <p:txBody>
          <a:bodyPr/>
          <a:lstStyle/>
          <a:p>
            <a:r>
              <a:rPr lang="en-US" sz="4800" dirty="0"/>
              <a:t>County Child Coverage Gap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50D57B-E877-E9C7-545E-7D65EC139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39" y="1285760"/>
            <a:ext cx="7456117" cy="481991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56185E-486C-550A-97A6-07D85179E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9" y="1098507"/>
            <a:ext cx="7435351" cy="500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7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0A55-C519-3C33-4D89-1ABE8EB4E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Digging Deeper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1EF37-36B2-7057-D3FA-4B7C88FA59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Falling into the gap</a:t>
            </a:r>
          </a:p>
        </p:txBody>
      </p:sp>
    </p:spTree>
    <p:extLst>
      <p:ext uri="{BB962C8B-B14F-4D97-AF65-F5344CB8AC3E}">
        <p14:creationId xmlns:p14="http://schemas.microsoft.com/office/powerpoint/2010/main" val="524341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BC55A7-7BF8-6CF9-28A6-5F6BE6E1FC9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600076-6159-5A89-EA45-D151C117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“Frequent Fliers”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A8A56A-9EB5-0FD4-625D-BB26AD917D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Counties that appear most frequently all house large cities.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560A56-861F-55CE-7FC4-C8E4650B13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Harris County, TX</a:t>
            </a:r>
          </a:p>
          <a:p>
            <a:pPr lvl="1"/>
            <a:r>
              <a:rPr lang="en-US" dirty="0"/>
              <a:t>City: Houston</a:t>
            </a:r>
          </a:p>
          <a:p>
            <a:pPr lvl="1"/>
            <a:endParaRPr lang="en-US" dirty="0"/>
          </a:p>
          <a:p>
            <a:r>
              <a:rPr lang="en-US" dirty="0"/>
              <a:t>Maricopa County, AZ</a:t>
            </a:r>
          </a:p>
          <a:p>
            <a:pPr lvl="1"/>
            <a:r>
              <a:rPr lang="en-US" dirty="0"/>
              <a:t>City: Phoenix</a:t>
            </a:r>
          </a:p>
          <a:p>
            <a:pPr lvl="1"/>
            <a:endParaRPr lang="en-US" dirty="0"/>
          </a:p>
          <a:p>
            <a:r>
              <a:rPr lang="en-US" dirty="0"/>
              <a:t>San Diego County, CA</a:t>
            </a:r>
          </a:p>
          <a:p>
            <a:pPr lvl="1"/>
            <a:r>
              <a:rPr lang="en-US" dirty="0"/>
              <a:t>City: San Diego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061CF-811F-FAE1-B194-201AF56B8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426" y="1877569"/>
            <a:ext cx="2039825" cy="1147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E69E3F-65F3-F520-4AC2-A072C253D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426" y="3145536"/>
            <a:ext cx="2042776" cy="1360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34D971-F431-C736-5BDB-09B4A4716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426" y="4626590"/>
            <a:ext cx="2041640" cy="11474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2F48C2-150B-4736-1B95-AF3E11FD0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9" y="2706379"/>
            <a:ext cx="5898382" cy="403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AD44-2656-96F8-0D01-E85C11DA7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3DE239-ADFC-BE42-F7CF-8455C4F3810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0AE835-4F72-270C-F0B5-3F52971C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“Frequent Fliers”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CA84C-87B0-0DED-747E-4C51FBCE89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Counties that appear most frequently all house large cities.</a:t>
            </a:r>
          </a:p>
          <a:p>
            <a:r>
              <a:rPr lang="en-US" dirty="0"/>
              <a:t>Citizenship Status</a:t>
            </a:r>
          </a:p>
          <a:p>
            <a:pPr lvl="1"/>
            <a:r>
              <a:rPr lang="en-US" dirty="0"/>
              <a:t>Non-Citizens not eligible for Medicaid</a:t>
            </a:r>
          </a:p>
          <a:p>
            <a:pPr lvl="1"/>
            <a:r>
              <a:rPr lang="en-US" dirty="0"/>
              <a:t>Non-Citizens are counted in the Census</a:t>
            </a:r>
          </a:p>
          <a:p>
            <a:pPr lvl="2"/>
            <a:r>
              <a:rPr lang="en-US" dirty="0"/>
              <a:t>Higher concentrations of non-citizens equal higher coverage gaps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8C084B-08FE-BAA2-4E8F-BA239C7DD9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Harris County, TX</a:t>
            </a:r>
          </a:p>
          <a:p>
            <a:pPr lvl="1"/>
            <a:r>
              <a:rPr lang="en-US" dirty="0"/>
              <a:t>City: Houston</a:t>
            </a:r>
          </a:p>
          <a:p>
            <a:pPr lvl="1"/>
            <a:endParaRPr lang="en-US" dirty="0"/>
          </a:p>
          <a:p>
            <a:r>
              <a:rPr lang="en-US" dirty="0"/>
              <a:t>Maricopa County, AZ</a:t>
            </a:r>
          </a:p>
          <a:p>
            <a:pPr lvl="1"/>
            <a:r>
              <a:rPr lang="en-US" dirty="0"/>
              <a:t>City: Phoenix</a:t>
            </a:r>
          </a:p>
          <a:p>
            <a:pPr lvl="1"/>
            <a:endParaRPr lang="en-US" dirty="0"/>
          </a:p>
          <a:p>
            <a:r>
              <a:rPr lang="en-US" dirty="0"/>
              <a:t>San Diego County, CA</a:t>
            </a:r>
          </a:p>
          <a:p>
            <a:pPr lvl="1"/>
            <a:r>
              <a:rPr lang="en-US" dirty="0"/>
              <a:t>City: San Diego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E43F01-BCFE-71B8-72ED-4F528A8A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426" y="1877569"/>
            <a:ext cx="2039825" cy="1147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896A6-F096-8550-B753-0787BCE6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426" y="3145536"/>
            <a:ext cx="2042776" cy="13604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06C8F7-4A3A-BE3B-741D-160668527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426" y="4626590"/>
            <a:ext cx="2041640" cy="114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8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EE953-BE57-92EE-DBC1-EAC21C8EB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5CC346-11B5-678E-9B20-C288B0CF153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79DFE5-82B8-426A-E49C-60456148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“Frequent Fliers”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C32356-6D49-638A-DB82-53550A6A6C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Counties that appear most frequently all house large cities.</a:t>
            </a:r>
          </a:p>
          <a:p>
            <a:r>
              <a:rPr lang="en-US" dirty="0"/>
              <a:t>Citizenship Status</a:t>
            </a:r>
          </a:p>
          <a:p>
            <a:pPr lvl="1"/>
            <a:r>
              <a:rPr lang="en-US" dirty="0"/>
              <a:t>Non-Citizens not eligible for Medicaid</a:t>
            </a:r>
          </a:p>
          <a:p>
            <a:pPr lvl="1"/>
            <a:r>
              <a:rPr lang="en-US" dirty="0"/>
              <a:t>Non-Citizens are counted in the Census</a:t>
            </a:r>
          </a:p>
          <a:p>
            <a:pPr lvl="2"/>
            <a:r>
              <a:rPr lang="en-US" dirty="0"/>
              <a:t>Higher concentrations of non-citizens equal higher coverage gaps</a:t>
            </a:r>
          </a:p>
          <a:p>
            <a:r>
              <a:rPr lang="en-US" dirty="0"/>
              <a:t>Higher mean income</a:t>
            </a:r>
          </a:p>
          <a:p>
            <a:pPr lvl="1"/>
            <a:r>
              <a:rPr lang="en-US" dirty="0"/>
              <a:t>More residents with private insurance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5ADD88-AACC-4FF3-A148-1636414929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Harris County, TX</a:t>
            </a:r>
          </a:p>
          <a:p>
            <a:pPr lvl="1"/>
            <a:r>
              <a:rPr lang="en-US" dirty="0"/>
              <a:t>City: Houston</a:t>
            </a:r>
          </a:p>
          <a:p>
            <a:pPr lvl="1"/>
            <a:endParaRPr lang="en-US" dirty="0"/>
          </a:p>
          <a:p>
            <a:r>
              <a:rPr lang="en-US" dirty="0"/>
              <a:t>Maricopa County, AZ</a:t>
            </a:r>
          </a:p>
          <a:p>
            <a:pPr lvl="1"/>
            <a:r>
              <a:rPr lang="en-US" dirty="0"/>
              <a:t>City: Phoenix</a:t>
            </a:r>
          </a:p>
          <a:p>
            <a:pPr lvl="1"/>
            <a:endParaRPr lang="en-US" dirty="0"/>
          </a:p>
          <a:p>
            <a:r>
              <a:rPr lang="en-US" dirty="0"/>
              <a:t>San Diego County, CA</a:t>
            </a:r>
          </a:p>
          <a:p>
            <a:pPr lvl="1"/>
            <a:r>
              <a:rPr lang="en-US" dirty="0"/>
              <a:t>City: San Diego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4944EA-880D-1977-6239-6AEF85F47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426" y="1877569"/>
            <a:ext cx="2039825" cy="1147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62B00C-48BA-67F9-5DE6-B89246C3B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426" y="3145536"/>
            <a:ext cx="2042776" cy="13604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2C1622-5525-5B72-F6A6-953F88524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426" y="4626590"/>
            <a:ext cx="2041640" cy="1147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962779-DDB9-C2A2-AD52-0808F76F6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324" y="1877569"/>
            <a:ext cx="6031352" cy="39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9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752B60-CFF6-60F8-34ED-7D6605125807}"/>
              </a:ext>
            </a:extLst>
          </p:cNvPr>
          <p:cNvSpPr/>
          <p:nvPr/>
        </p:nvSpPr>
        <p:spPr>
          <a:xfrm>
            <a:off x="0" y="2011680"/>
            <a:ext cx="6892276" cy="4853627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B8EA9A-7339-CA4E-F2B1-CAC48FFA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 Variance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2487F5-0CF6-C0C2-0F4D-F801883BA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Population as a Confound</a:t>
            </a:r>
          </a:p>
          <a:p>
            <a:pPr lvl="1"/>
            <a:r>
              <a:rPr lang="en-US" dirty="0"/>
              <a:t>Senor Population Concentration</a:t>
            </a:r>
          </a:p>
          <a:p>
            <a:pPr lvl="2"/>
            <a:r>
              <a:rPr lang="en-US" dirty="0"/>
              <a:t>Harris County, Maricopa County </a:t>
            </a:r>
          </a:p>
          <a:p>
            <a:pPr lvl="3"/>
            <a:r>
              <a:rPr lang="en-US" dirty="0"/>
              <a:t>In Top 5 Highest Senior Population</a:t>
            </a:r>
          </a:p>
          <a:p>
            <a:r>
              <a:rPr lang="en-US" dirty="0"/>
              <a:t>Children and Medicaid Enrollment</a:t>
            </a:r>
          </a:p>
          <a:p>
            <a:pPr lvl="1"/>
            <a:r>
              <a:rPr lang="en-US" dirty="0"/>
              <a:t>Generally Healthier</a:t>
            </a:r>
          </a:p>
          <a:p>
            <a:pPr lvl="2"/>
            <a:r>
              <a:rPr lang="en-US" dirty="0"/>
              <a:t>Less likely to need long-term care</a:t>
            </a:r>
          </a:p>
          <a:p>
            <a:pPr lvl="3"/>
            <a:r>
              <a:rPr lang="en-US" dirty="0"/>
              <a:t>Less likely to enroll in Medicaid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E237C9-2ACB-6839-07D5-B565A4953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755" y="104639"/>
            <a:ext cx="4926432" cy="33803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426206-D46F-CFDB-1CF4-45A069226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658" y="3484973"/>
            <a:ext cx="4932529" cy="338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8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500B5-D476-8DB3-2714-F2BE3A2D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35C5A-56EA-8FDF-20EC-3612068AE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</a:t>
            </a:r>
          </a:p>
          <a:p>
            <a:r>
              <a:rPr lang="en-US" dirty="0"/>
              <a:t>Background</a:t>
            </a:r>
          </a:p>
          <a:p>
            <a:pPr lvl="2"/>
            <a:r>
              <a:rPr lang="en-US" dirty="0"/>
              <a:t>Enrollment Criteria</a:t>
            </a:r>
          </a:p>
          <a:p>
            <a:r>
              <a:rPr lang="en-US" dirty="0"/>
              <a:t>State-Level Enrollment Gaps</a:t>
            </a:r>
          </a:p>
          <a:p>
            <a:pPr lvl="2"/>
            <a:r>
              <a:rPr lang="en-US" dirty="0"/>
              <a:t>Age/Income</a:t>
            </a:r>
          </a:p>
          <a:p>
            <a:r>
              <a:rPr lang="en-US" dirty="0"/>
              <a:t>County-Level Enrollment Gaps</a:t>
            </a:r>
          </a:p>
          <a:p>
            <a:pPr lvl="2"/>
            <a:r>
              <a:rPr lang="en-US" dirty="0"/>
              <a:t>Age/Income</a:t>
            </a:r>
          </a:p>
          <a:p>
            <a:r>
              <a:rPr lang="en-US" dirty="0"/>
              <a:t>Digging Deeper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0988D-E449-5165-E822-7AF785AFB0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5705917" y="2420302"/>
            <a:ext cx="5724081" cy="376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45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036B-B0D6-0C7A-81DD-0E519E44ED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Regions of High Enrollment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C5D12-766A-487F-390A-957D5AE1DE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46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BB841-1E51-1AC6-3DEB-44815DC7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73BB-5D20-FF05-C098-8D807E4B8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2087879"/>
            <a:ext cx="3383280" cy="1920240"/>
          </a:xfrm>
        </p:spPr>
        <p:txBody>
          <a:bodyPr/>
          <a:lstStyle/>
          <a:p>
            <a:r>
              <a:rPr lang="en-US" dirty="0"/>
              <a:t>Areas of Highest Utilization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F97B45-BD8E-BC70-6136-292963F18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94" y="916943"/>
            <a:ext cx="7463440" cy="5024114"/>
          </a:xfrm>
        </p:spPr>
      </p:pic>
    </p:spTree>
    <p:extLst>
      <p:ext uri="{BB962C8B-B14F-4D97-AF65-F5344CB8AC3E}">
        <p14:creationId xmlns:p14="http://schemas.microsoft.com/office/powerpoint/2010/main" val="3589387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67CB-83D3-1D1E-339B-B60276A92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2087880"/>
            <a:ext cx="3383280" cy="1920240"/>
          </a:xfrm>
        </p:spPr>
        <p:txBody>
          <a:bodyPr/>
          <a:lstStyle/>
          <a:p>
            <a:r>
              <a:rPr lang="en-US" dirty="0"/>
              <a:t>Areas of Highest Utilization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3D4332-0386-68C0-09B0-5E6342229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145" y="1033080"/>
            <a:ext cx="7449230" cy="4791839"/>
          </a:xfrm>
        </p:spPr>
      </p:pic>
    </p:spTree>
    <p:extLst>
      <p:ext uri="{BB962C8B-B14F-4D97-AF65-F5344CB8AC3E}">
        <p14:creationId xmlns:p14="http://schemas.microsoft.com/office/powerpoint/2010/main" val="2026131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B41AE-F6A6-B383-871C-AF72FD1FCAB9}"/>
              </a:ext>
            </a:extLst>
          </p:cNvPr>
          <p:cNvSpPr/>
          <p:nvPr/>
        </p:nvSpPr>
        <p:spPr>
          <a:xfrm>
            <a:off x="8124744" y="1743959"/>
            <a:ext cx="4067256" cy="5114041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EF7A83-B3BB-85FA-3869-AE240DD54748}"/>
              </a:ext>
            </a:extLst>
          </p:cNvPr>
          <p:cNvSpPr/>
          <p:nvPr/>
        </p:nvSpPr>
        <p:spPr>
          <a:xfrm>
            <a:off x="0" y="1743959"/>
            <a:ext cx="8124744" cy="5114041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554D2-F261-0AAF-2BF2-456821D3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Areas of Highest Utilization </a:t>
            </a:r>
            <a:br>
              <a:rPr lang="en-US" dirty="0"/>
            </a:b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0DE884F-C4DE-CA69-267F-F263F74CF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12" y="2249493"/>
            <a:ext cx="3814566" cy="3945471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930C06-B8B9-7940-4D0F-EA03F37B9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862" y="2249493"/>
            <a:ext cx="3785767" cy="3945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D5294F-F509-D864-F9CF-1D186271F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931" y="2249493"/>
            <a:ext cx="3785767" cy="39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57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143B-79A6-223A-BB3E-49634DFBE4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Wait… Where’s Rural America?!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89B1A-D13F-A623-9A81-4B86B7E7EE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98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5B5B-5AD9-D7C7-EC53-CC60DD866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A0FF-F62B-6D83-9569-DB2D07BF8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2087880"/>
            <a:ext cx="3383280" cy="1920240"/>
          </a:xfrm>
        </p:spPr>
        <p:txBody>
          <a:bodyPr/>
          <a:lstStyle/>
          <a:p>
            <a:r>
              <a:rPr lang="en-US" sz="3600" dirty="0"/>
              <a:t>Highest Percentage of Total Population Enrolled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628CE7-C3B3-C6AE-6192-05172EFE1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242" y="941489"/>
            <a:ext cx="7412672" cy="4975022"/>
          </a:xfrm>
        </p:spPr>
      </p:pic>
    </p:spTree>
    <p:extLst>
      <p:ext uri="{BB962C8B-B14F-4D97-AF65-F5344CB8AC3E}">
        <p14:creationId xmlns:p14="http://schemas.microsoft.com/office/powerpoint/2010/main" val="3146687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8D36A-5F01-174B-5065-4883D64B7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1F16-6ACB-7A1E-FD4C-1D24CCD41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820" y="2468880"/>
            <a:ext cx="3383280" cy="1920240"/>
          </a:xfrm>
        </p:spPr>
        <p:txBody>
          <a:bodyPr/>
          <a:lstStyle/>
          <a:p>
            <a:r>
              <a:rPr lang="en-US" sz="3600" dirty="0"/>
              <a:t>Highest Percentage of Total Population Enrolled</a:t>
            </a:r>
            <a:r>
              <a:rPr lang="en-US" sz="2800" dirty="0"/>
              <a:t>*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9BB9B-F8C4-428A-5B8A-AF867D67BF2B}"/>
              </a:ext>
            </a:extLst>
          </p:cNvPr>
          <p:cNvSpPr txBox="1"/>
          <p:nvPr/>
        </p:nvSpPr>
        <p:spPr>
          <a:xfrm>
            <a:off x="7662672" y="6099048"/>
            <a:ext cx="4425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*Bronx County excluded from this graph due exponentially larger population skewing graph values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200FB2-0417-C8C8-3275-1A0CD349B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65" y="1229678"/>
            <a:ext cx="7444034" cy="4440829"/>
          </a:xfrm>
        </p:spPr>
      </p:pic>
    </p:spTree>
    <p:extLst>
      <p:ext uri="{BB962C8B-B14F-4D97-AF65-F5344CB8AC3E}">
        <p14:creationId xmlns:p14="http://schemas.microsoft.com/office/powerpoint/2010/main" val="1158927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9660-8516-320C-3825-8E7AB295D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19ECD-772B-04A4-EB97-9E9547C33C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“… I’ll give you a topic.”</a:t>
            </a:r>
          </a:p>
          <a:p>
            <a:r>
              <a:rPr lang="en-US" dirty="0"/>
              <a:t>				</a:t>
            </a:r>
            <a:r>
              <a:rPr lang="en-US" sz="2000" i="1" dirty="0"/>
              <a:t>-Linda Richman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03877-6D2F-030D-AA12-147785D31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804" y="2446867"/>
            <a:ext cx="45720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7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AD7E-F934-A4B8-516A-7AB668803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090E1-9BDB-43D2-E555-2420A1FDA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Population is a big factor in predicting enrollment gap</a:t>
            </a:r>
          </a:p>
          <a:p>
            <a:pPr lvl="2"/>
            <a:r>
              <a:rPr lang="en-US" dirty="0"/>
              <a:t>Higher population equals higher utilization</a:t>
            </a:r>
          </a:p>
          <a:p>
            <a:pPr lvl="3"/>
            <a:r>
              <a:rPr lang="en-US" dirty="0"/>
              <a:t> ... but also higher potential for gaps based on volume.</a:t>
            </a:r>
          </a:p>
          <a:p>
            <a:pPr lvl="1"/>
            <a:r>
              <a:rPr lang="en-US" dirty="0"/>
              <a:t>Higher Enrollment % vs. Total Population usually indicative of a rural area (&lt;50K)</a:t>
            </a:r>
          </a:p>
          <a:p>
            <a:pPr lvl="2"/>
            <a:r>
              <a:rPr lang="en-US" dirty="0"/>
              <a:t>76% of counties in Top 25 for enrollment percentages had fewer than 50K residents</a:t>
            </a:r>
          </a:p>
          <a:p>
            <a:pPr lvl="3"/>
            <a:r>
              <a:rPr lang="en-US" dirty="0"/>
              <a:t>100% in Top 25 had negative gap scores, indicating utilization beyond income criteria</a:t>
            </a:r>
          </a:p>
          <a:p>
            <a:pPr marL="0" lvl="4" indent="0">
              <a:buNone/>
            </a:pPr>
            <a:r>
              <a:rPr lang="en-US" dirty="0"/>
              <a:t>	Potentially disabled enrollees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2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0F896-6A58-CE96-CC3A-2BC0A793D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/>
              <a:t>Thank you!!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545A930-5833-EE2F-4122-7083F16F4F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8785" b="8785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C52D8-CAE4-A6D9-3FDE-A5A978B5C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i="1" dirty="0">
                <a:solidFill>
                  <a:schemeClr val="bg1"/>
                </a:solidFill>
              </a:rPr>
              <a:t>Mind The Gap</a:t>
            </a:r>
            <a:r>
              <a:rPr lang="en-US" dirty="0">
                <a:solidFill>
                  <a:schemeClr val="bg1"/>
                </a:solidFill>
              </a:rPr>
              <a:t>, Michael Shaffer, DA-14, Nashville Software School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18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D28B-3160-26CD-D1BD-810028AEF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9E51F-22ED-5431-DE1D-6223BA7DA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counties where gaps in coverage vs. eligibility are largest</a:t>
            </a:r>
          </a:p>
          <a:p>
            <a:pPr lvl="1"/>
            <a:r>
              <a:rPr lang="en-US" dirty="0"/>
              <a:t>Criteria by category</a:t>
            </a:r>
          </a:p>
          <a:p>
            <a:pPr lvl="2"/>
            <a:r>
              <a:rPr lang="en-US" dirty="0"/>
              <a:t>Age</a:t>
            </a:r>
          </a:p>
          <a:p>
            <a:pPr lvl="2"/>
            <a:r>
              <a:rPr lang="en-US" dirty="0"/>
              <a:t>Income</a:t>
            </a:r>
          </a:p>
          <a:p>
            <a:r>
              <a:rPr lang="en-US" dirty="0"/>
              <a:t>Dive deeper into regions identified as having large enrollment gaps</a:t>
            </a:r>
          </a:p>
          <a:p>
            <a:pPr lvl="1"/>
            <a:r>
              <a:rPr lang="en-US" dirty="0"/>
              <a:t>Investigate possible explanations</a:t>
            </a:r>
          </a:p>
          <a:p>
            <a:pPr marL="4572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5E407-9911-41A9-28F8-7BB2DFFE27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392131" y="3896642"/>
            <a:ext cx="6037867" cy="276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65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3B42-8040-DA1E-E5A9-AD7D3E7BA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946D1-B72E-6849-2403-80FA69348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While Medicaid enrollment fluctuate across years, the overall trend shows increase 		in program utilization since February 2020*</a:t>
            </a:r>
          </a:p>
          <a:p>
            <a:pPr marL="0" indent="0">
              <a:buNone/>
            </a:pPr>
            <a:r>
              <a:rPr lang="en-US" dirty="0"/>
              <a:t>New budgetary proposals have potential to reduce access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Reduced funding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New enrollment criteria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2CECE-42E1-A8EC-6924-8643A9469647}"/>
              </a:ext>
            </a:extLst>
          </p:cNvPr>
          <p:cNvSpPr txBox="1"/>
          <p:nvPr/>
        </p:nvSpPr>
        <p:spPr>
          <a:xfrm>
            <a:off x="8735568" y="6358467"/>
            <a:ext cx="3456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200" i="1" dirty="0"/>
              <a:t>*kff.org, Medicaid Enrollment and Unwinding Tracker</a:t>
            </a:r>
          </a:p>
          <a:p>
            <a:br>
              <a:rPr lang="en-US" sz="1200" i="1" dirty="0"/>
            </a:br>
            <a:endParaRPr lang="en-US" sz="12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1A16D6-559F-D137-ED0E-4D258000BF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7450104" y="3429000"/>
            <a:ext cx="3979895" cy="264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7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EF555-D9DE-557E-5FCD-8B8A04714835}"/>
              </a:ext>
            </a:extLst>
          </p:cNvPr>
          <p:cNvSpPr/>
          <p:nvPr/>
        </p:nvSpPr>
        <p:spPr>
          <a:xfrm>
            <a:off x="0" y="2038434"/>
            <a:ext cx="5559552" cy="4819566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22C16C-BF27-F4B8-E6DD-8C02FE31BC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2644780" y="0"/>
            <a:ext cx="802626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C168C-17C2-F1A6-6F3F-0D3226C77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388FA-2DB8-029C-F328-589CB2CC4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39849-57E5-0FB5-A1F1-106C7E352F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All children are eligible if no other insurance is available</a:t>
            </a:r>
          </a:p>
          <a:p>
            <a:pPr lvl="1"/>
            <a:r>
              <a:rPr lang="en-US" dirty="0"/>
              <a:t>Up to age 19</a:t>
            </a:r>
          </a:p>
          <a:p>
            <a:r>
              <a:rPr lang="en-US" dirty="0"/>
              <a:t>Seniors age 65+</a:t>
            </a:r>
          </a:p>
          <a:p>
            <a:pPr lvl="1"/>
            <a:r>
              <a:rPr lang="en-US" dirty="0"/>
              <a:t>Assets below $2,000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E691D9-339C-259B-C870-B284E5937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u="sng" dirty="0"/>
              <a:t>Income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293033-8552-3E32-CB3F-9B611330B3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Threshold varies by state</a:t>
            </a:r>
          </a:p>
          <a:p>
            <a:pPr lvl="1"/>
            <a:r>
              <a:rPr lang="en-US" dirty="0"/>
              <a:t>Range: </a:t>
            </a:r>
          </a:p>
          <a:p>
            <a:pPr lvl="2"/>
            <a:r>
              <a:rPr lang="en-US" dirty="0"/>
              <a:t>$967 per month ($11,640/year) to </a:t>
            </a:r>
          </a:p>
          <a:p>
            <a:pPr lvl="2"/>
            <a:r>
              <a:rPr lang="en-US" dirty="0"/>
              <a:t>$1,801 per month ($21,612/year)</a:t>
            </a:r>
          </a:p>
          <a:p>
            <a:pPr lvl="1"/>
            <a:r>
              <a:rPr lang="en-US" dirty="0"/>
              <a:t>Special Cases: Kentucky &amp; Maryland</a:t>
            </a:r>
          </a:p>
          <a:p>
            <a:pPr lvl="2"/>
            <a:r>
              <a:rPr lang="en-US" dirty="0"/>
              <a:t>Supplemental Security Income (SSI)</a:t>
            </a:r>
          </a:p>
          <a:p>
            <a:pPr lvl="3"/>
            <a:r>
              <a:rPr lang="en-US" dirty="0"/>
              <a:t>SSI Eligibility: $2,019/month ($24,228/year)</a:t>
            </a:r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922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FF54EE-4D8C-2247-A882-6A1E5DA44ABA}"/>
              </a:ext>
            </a:extLst>
          </p:cNvPr>
          <p:cNvSpPr/>
          <p:nvPr/>
        </p:nvSpPr>
        <p:spPr>
          <a:xfrm>
            <a:off x="254524" y="2038434"/>
            <a:ext cx="5085572" cy="3912955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1CA44-33B7-FF9D-935C-6FC8718E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6B4F9-B5D4-0F82-383D-0ABB1133AC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Disability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21D3A-D771-D9AC-56EE-01868D3A21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Physical</a:t>
            </a:r>
          </a:p>
          <a:p>
            <a:pPr lvl="2"/>
            <a:r>
              <a:rPr lang="en-US" dirty="0"/>
              <a:t>Paralysis, brain injury</a:t>
            </a:r>
          </a:p>
          <a:p>
            <a:r>
              <a:rPr lang="en-US" dirty="0"/>
              <a:t>Neurological</a:t>
            </a:r>
          </a:p>
          <a:p>
            <a:pPr lvl="2"/>
            <a:r>
              <a:rPr lang="en-US" dirty="0"/>
              <a:t>Epilepsy, Alzheimer’s</a:t>
            </a:r>
          </a:p>
          <a:p>
            <a:r>
              <a:rPr lang="en-US" dirty="0"/>
              <a:t>Mental Health</a:t>
            </a:r>
          </a:p>
          <a:p>
            <a:pPr lvl="2"/>
            <a:r>
              <a:rPr lang="en-US" dirty="0"/>
              <a:t>Schizophrenia, bipolar disorder</a:t>
            </a:r>
          </a:p>
          <a:p>
            <a:r>
              <a:rPr lang="en-US" dirty="0"/>
              <a:t>Intellectual</a:t>
            </a:r>
          </a:p>
          <a:p>
            <a:pPr lvl="2"/>
            <a:r>
              <a:rPr lang="en-US" dirty="0"/>
              <a:t>Cerebral palsy, Down syndrome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73FF8-6503-0B1F-CD24-3C19A4663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BFD0C2-7D9D-1A57-0748-CA87B3F6C6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alphaModFix amt="68000"/>
          </a:blip>
          <a:stretch>
            <a:fillRect/>
          </a:stretch>
        </p:blipFill>
        <p:spPr>
          <a:xfrm>
            <a:off x="6007100" y="2952116"/>
            <a:ext cx="4664075" cy="2798444"/>
          </a:xfrm>
        </p:spPr>
      </p:pic>
    </p:spTree>
    <p:extLst>
      <p:ext uri="{BB962C8B-B14F-4D97-AF65-F5344CB8AC3E}">
        <p14:creationId xmlns:p14="http://schemas.microsoft.com/office/powerpoint/2010/main" val="401668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A36C-DB85-6855-4A0F-518A508F6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State-Level Coverage Gaps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CAD51-1408-1BEC-6E01-67A74C8501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07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706509B-6D54-7518-527E-6799772A6142}"/>
              </a:ext>
            </a:extLst>
          </p:cNvPr>
          <p:cNvSpPr/>
          <p:nvPr/>
        </p:nvSpPr>
        <p:spPr>
          <a:xfrm>
            <a:off x="0" y="1444753"/>
            <a:ext cx="12192001" cy="5413247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61850-5516-E305-7BB5-2010A1F92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808059"/>
          </a:xfrm>
        </p:spPr>
        <p:txBody>
          <a:bodyPr/>
          <a:lstStyle/>
          <a:p>
            <a:pPr algn="ctr"/>
            <a:r>
              <a:rPr lang="en-US" sz="4800" dirty="0"/>
              <a:t>Overall State Enrollment Gap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252015-EF5D-3516-B084-521959072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0376" y="1620220"/>
            <a:ext cx="4846662" cy="501642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436AD7-1BE7-73BC-07CD-4733CA8CE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62" y="1620220"/>
            <a:ext cx="6871054" cy="501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24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ECDDE-8D38-9BCA-FFF6-76A4EFDDD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DD398B-42FB-5164-D0B2-6E8409AFE4EA}"/>
              </a:ext>
            </a:extLst>
          </p:cNvPr>
          <p:cNvSpPr/>
          <p:nvPr/>
        </p:nvSpPr>
        <p:spPr>
          <a:xfrm>
            <a:off x="-1" y="1444753"/>
            <a:ext cx="12192001" cy="5413247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C0B48-90B5-5D73-7B69-F95833604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808059"/>
          </a:xfrm>
        </p:spPr>
        <p:txBody>
          <a:bodyPr/>
          <a:lstStyle/>
          <a:p>
            <a:pPr algn="ctr"/>
            <a:r>
              <a:rPr lang="en-US" sz="4800" dirty="0"/>
              <a:t>State Child &amp; Senior Coverage Gap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3C08B-1F9D-09FC-812D-ED955B368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7" y="1951493"/>
            <a:ext cx="5938212" cy="4399764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DCAE712-FA39-0C66-91A8-177200915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52393" y="1951494"/>
            <a:ext cx="5938210" cy="4399763"/>
          </a:xfrm>
        </p:spPr>
      </p:pic>
    </p:spTree>
    <p:extLst>
      <p:ext uri="{BB962C8B-B14F-4D97-AF65-F5344CB8AC3E}">
        <p14:creationId xmlns:p14="http://schemas.microsoft.com/office/powerpoint/2010/main" val="1258443931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2156</TotalTime>
  <Words>617</Words>
  <Application>Microsoft Office PowerPoint</Application>
  <PresentationFormat>Widescreen</PresentationFormat>
  <Paragraphs>137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Metropolitan</vt:lpstr>
      <vt:lpstr>Mind the Gap</vt:lpstr>
      <vt:lpstr>Presentation Overview</vt:lpstr>
      <vt:lpstr>Objective</vt:lpstr>
      <vt:lpstr>Background</vt:lpstr>
      <vt:lpstr>Enrollment Criteria</vt:lpstr>
      <vt:lpstr>Enrollment Criteria</vt:lpstr>
      <vt:lpstr>State-Level Coverage Gaps</vt:lpstr>
      <vt:lpstr>Overall State Enrollment Gap</vt:lpstr>
      <vt:lpstr>State Child &amp; Senior Coverage Gap</vt:lpstr>
      <vt:lpstr>State Adult Coverage Gap</vt:lpstr>
      <vt:lpstr>County-Level Coverage Gaps</vt:lpstr>
      <vt:lpstr>County Adult Coverage Gap</vt:lpstr>
      <vt:lpstr>    County Senior Coverage Gap</vt:lpstr>
      <vt:lpstr>County Child Coverage Gap</vt:lpstr>
      <vt:lpstr>Digging Deeper</vt:lpstr>
      <vt:lpstr>“Frequent Fliers”</vt:lpstr>
      <vt:lpstr>“Frequent Fliers”</vt:lpstr>
      <vt:lpstr>“Frequent Fliers”</vt:lpstr>
      <vt:lpstr>Demographic Variance</vt:lpstr>
      <vt:lpstr>Regions of High Enrollment</vt:lpstr>
      <vt:lpstr>Areas of Highest Utilization </vt:lpstr>
      <vt:lpstr>Areas of Highest Utilization </vt:lpstr>
      <vt:lpstr>Areas of Highest Utilization  </vt:lpstr>
      <vt:lpstr>Wait… Where’s Rural America?!</vt:lpstr>
      <vt:lpstr>Highest Percentage of Total Population Enrolled</vt:lpstr>
      <vt:lpstr>Highest Percentage of Total Population Enrolled*</vt:lpstr>
      <vt:lpstr>Discussion </vt:lpstr>
      <vt:lpstr>… discuss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Shaffer</dc:creator>
  <cp:lastModifiedBy>Michael Shaffer</cp:lastModifiedBy>
  <cp:revision>61</cp:revision>
  <dcterms:created xsi:type="dcterms:W3CDTF">2025-06-20T18:54:29Z</dcterms:created>
  <dcterms:modified xsi:type="dcterms:W3CDTF">2025-06-28T16:22:06Z</dcterms:modified>
</cp:coreProperties>
</file>